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  <p:sldMasterId id="2147483660" r:id="rId2"/>
    <p:sldMasterId id="2147483663" r:id="rId3"/>
  </p:sldMasterIdLst>
  <p:notesMasterIdLst>
    <p:notesMasterId r:id="rId24"/>
  </p:notesMasterIdLst>
  <p:sldIdLst>
    <p:sldId id="258" r:id="rId4"/>
    <p:sldId id="266" r:id="rId5"/>
    <p:sldId id="261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7" r:id="rId15"/>
    <p:sldId id="278" r:id="rId16"/>
    <p:sldId id="279" r:id="rId17"/>
    <p:sldId id="276" r:id="rId18"/>
    <p:sldId id="280" r:id="rId19"/>
    <p:sldId id="281" r:id="rId20"/>
    <p:sldId id="282" r:id="rId21"/>
    <p:sldId id="263" r:id="rId22"/>
    <p:sldId id="265" r:id="rId23"/>
  </p:sldIdLst>
  <p:sldSz cx="9144000" cy="51450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83">
          <p15:clr>
            <a:srgbClr val="000000"/>
          </p15:clr>
        </p15:guide>
        <p15:guide id="2" pos="158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90" y="1002"/>
      </p:cViewPr>
      <p:guideLst>
        <p:guide orient="horz" pos="3083"/>
        <p:guide pos="1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7387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62954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9677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507577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52571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69589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7489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89980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00822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35521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38315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6" name="Google Shape;196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0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3669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6038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23080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433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8739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7049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1620000" y="339725"/>
            <a:ext cx="6913175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1AF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Char char="▪"/>
              <a:defRPr/>
            </a:lvl1pPr>
            <a:lvl2pPr marL="914400" lvl="1" indent="-342900" algn="l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/>
            </a:lvl2pPr>
            <a:lvl3pPr marL="1371600" lvl="2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>
  <p:cSld name="Сравнение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250826" y="1260475"/>
            <a:ext cx="4248150" cy="6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840"/>
              </a:spcBef>
              <a:spcAft>
                <a:spcPts val="0"/>
              </a:spcAft>
              <a:buSzPts val="2400"/>
              <a:buNone/>
              <a:defRPr sz="2400" b="1">
                <a:solidFill>
                  <a:srgbClr val="F1AF00"/>
                </a:solidFill>
              </a:defRPr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2"/>
          </p:nvPr>
        </p:nvSpPr>
        <p:spPr>
          <a:xfrm>
            <a:off x="250826" y="1879600"/>
            <a:ext cx="4248150" cy="26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63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body" idx="3"/>
          </p:nvPr>
        </p:nvSpPr>
        <p:spPr>
          <a:xfrm>
            <a:off x="4629150" y="1260475"/>
            <a:ext cx="4264024" cy="6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840"/>
              </a:spcBef>
              <a:spcAft>
                <a:spcPts val="0"/>
              </a:spcAft>
              <a:buSzPts val="2400"/>
              <a:buNone/>
              <a:defRPr sz="2400" b="1">
                <a:solidFill>
                  <a:srgbClr val="F1AF00"/>
                </a:solidFill>
              </a:defRPr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4"/>
          </p:nvPr>
        </p:nvSpPr>
        <p:spPr>
          <a:xfrm>
            <a:off x="4629149" y="1879600"/>
            <a:ext cx="4264025" cy="26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63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title"/>
          </p:nvPr>
        </p:nvSpPr>
        <p:spPr>
          <a:xfrm>
            <a:off x="1620000" y="340296"/>
            <a:ext cx="691317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1AF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>
  <p:cSld name="Только заголовок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1620000" y="339725"/>
            <a:ext cx="6913175" cy="369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/>
            </a:lvl1pPr>
            <a:lvl2pPr marL="914400" lvl="1" indent="-228600" algn="l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/>
            </a:lvl2pPr>
            <a:lvl3pPr marL="1371600" lvl="2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/>
            </a:lvl3pPr>
            <a:lvl4pPr marL="1828800" lvl="3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/>
            </a:lvl4pPr>
            <a:lvl5pPr marL="2286000" lvl="4" indent="-228600" algn="l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>
  <p:cSld name="Пустой слайд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1620000" y="340296"/>
            <a:ext cx="688618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>
                <a:solidFill>
                  <a:srgbClr val="7F7F7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Титульный слайд" type="title">
  <p:cSld name="TITLE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>
            <a:spLocks noGrp="1"/>
          </p:cNvSpPr>
          <p:nvPr>
            <p:ph type="ctrTitle"/>
          </p:nvPr>
        </p:nvSpPr>
        <p:spPr>
          <a:xfrm>
            <a:off x="971600" y="1800200"/>
            <a:ext cx="613631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>
                <a:solidFill>
                  <a:srgbClr val="F1AF0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ubTitle" idx="1"/>
          </p:nvPr>
        </p:nvSpPr>
        <p:spPr>
          <a:xfrm>
            <a:off x="971600" y="2701925"/>
            <a:ext cx="7029400" cy="1243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3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7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ctr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4pPr>
            <a:lvl5pPr lvl="4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итульный слайд" type="title">
  <p:cSld name="TITL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>
            <a:spLocks noGrp="1"/>
          </p:cNvSpPr>
          <p:nvPr>
            <p:ph type="ctrTitle"/>
          </p:nvPr>
        </p:nvSpPr>
        <p:spPr>
          <a:xfrm>
            <a:off x="251520" y="2095277"/>
            <a:ext cx="8640960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404040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  <a:defRPr sz="1000" b="1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 b="0">
              <a:solidFill>
                <a:srgbClr val="000000"/>
              </a:solidFill>
            </a:endParaRPr>
          </a:p>
        </p:txBody>
      </p:sp>
      <p:cxnSp>
        <p:nvCxnSpPr>
          <p:cNvPr id="15" name="Google Shape;15;p1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F1AF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6" name="Google Shape;1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79387" y="233362"/>
            <a:ext cx="863600" cy="576262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Google Shape;63;p9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F1AF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64" name="Google Shape;6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387" y="233362"/>
            <a:ext cx="863600" cy="576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5145087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9"/>
          <p:cNvSpPr txBox="1"/>
          <p:nvPr/>
        </p:nvSpPr>
        <p:spPr>
          <a:xfrm>
            <a:off x="1979612" y="280987"/>
            <a:ext cx="6408737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 </a:t>
            </a:r>
            <a:br>
              <a:rPr lang="en-US" sz="1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6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 </a:t>
            </a:r>
            <a:endParaRPr/>
          </a:p>
        </p:txBody>
      </p:sp>
      <p:pic>
        <p:nvPicPr>
          <p:cNvPr id="67" name="Google Shape;6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6400" y="334962"/>
            <a:ext cx="576262" cy="384175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9"/>
          <p:cNvSpPr txBox="1"/>
          <p:nvPr/>
        </p:nvSpPr>
        <p:spPr>
          <a:xfrm>
            <a:off x="7885112" y="4156075"/>
            <a:ext cx="1077912" cy="739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31.01.2023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b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1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01.02.2023</a:t>
            </a:r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Google Shape;99;p15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F1AF00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00" name="Google Shape;100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387" y="233362"/>
            <a:ext cx="863600" cy="576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5145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10037" y="501650"/>
            <a:ext cx="923925" cy="615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5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F1AF0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>
            <a:spLocks noGrp="1"/>
          </p:cNvSpPr>
          <p:nvPr>
            <p:ph type="ctrTitle"/>
          </p:nvPr>
        </p:nvSpPr>
        <p:spPr>
          <a:xfrm>
            <a:off x="971551" y="1431448"/>
            <a:ext cx="5429250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b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400"/>
              <a:buFont typeface="Arial"/>
              <a:buNone/>
            </a:pPr>
            <a:r>
              <a:rPr lang="ru-RU" sz="2400" b="1" i="0" u="none" dirty="0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rPr>
              <a:t>Актуальный технологический стек для программистов в России</a:t>
            </a:r>
            <a:endParaRPr dirty="0"/>
          </a:p>
        </p:txBody>
      </p:sp>
      <p:sp>
        <p:nvSpPr>
          <p:cNvPr id="129" name="Google Shape;129;p19"/>
          <p:cNvSpPr txBox="1">
            <a:spLocks noGrp="1"/>
          </p:cNvSpPr>
          <p:nvPr>
            <p:ph type="subTitle" idx="1"/>
          </p:nvPr>
        </p:nvSpPr>
        <p:spPr>
          <a:xfrm>
            <a:off x="971550" y="2701925"/>
            <a:ext cx="7029450" cy="1243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 sz="1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Костиков Павел Алексеевич</a:t>
            </a:r>
            <a:endParaRPr dirty="0"/>
          </a:p>
        </p:txBody>
      </p:sp>
      <p:sp>
        <p:nvSpPr>
          <p:cNvPr id="130" name="Google Shape;130;p19"/>
          <p:cNvSpPr txBox="1"/>
          <p:nvPr/>
        </p:nvSpPr>
        <p:spPr>
          <a:xfrm>
            <a:off x="971550" y="3292475"/>
            <a:ext cx="7029450" cy="44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ru-R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Преподаватель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1619250" y="155337"/>
            <a:ext cx="6913562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F1AF00"/>
                </a:solidFill>
              </a:rPr>
              <a:t>Мобильные приложения </a:t>
            </a:r>
            <a:br>
              <a:rPr lang="ru-RU" dirty="0">
                <a:solidFill>
                  <a:srgbClr val="F1AF00"/>
                </a:solidFill>
              </a:rPr>
            </a:br>
            <a:r>
              <a:rPr lang="ru-RU" dirty="0">
                <a:solidFill>
                  <a:srgbClr val="F1AF00"/>
                </a:solidFill>
              </a:rPr>
              <a:t>(ОС </a:t>
            </a:r>
            <a:r>
              <a:rPr lang="ru-RU" dirty="0" err="1">
                <a:solidFill>
                  <a:srgbClr val="F1AF00"/>
                </a:solidFill>
              </a:rPr>
              <a:t>Android</a:t>
            </a:r>
            <a:r>
              <a:rPr lang="ru-RU" dirty="0">
                <a:solidFill>
                  <a:srgbClr val="F1AF00"/>
                </a:solidFill>
              </a:rPr>
              <a:t>)</a:t>
            </a:r>
          </a:p>
        </p:txBody>
      </p:sp>
      <p:sp>
        <p:nvSpPr>
          <p:cNvPr id="150" name="Google Shape;150;p22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Среда разработки </a:t>
            </a: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IntelliJ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IDEA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может быть заменена </a:t>
            </a:r>
            <a:r>
              <a:rPr lang="ru-RU" dirty="0"/>
              <a:t>на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dirty="0" err="1"/>
              <a:t>Android</a:t>
            </a:r>
            <a:r>
              <a:rPr lang="ru-RU" dirty="0"/>
              <a:t> Studio и IDE 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Eclipse.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Язык разработки - </a:t>
            </a: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Kotlin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  <a:p>
            <a:pPr marL="182563" lvl="0" indent="-55562">
              <a:spcBef>
                <a:spcPts val="0"/>
              </a:spcBef>
              <a:buNone/>
            </a:pPr>
            <a:r>
              <a:rPr lang="ru-RU" dirty="0"/>
              <a:t>Кроссплатформенную </a:t>
            </a:r>
          </a:p>
          <a:p>
            <a:pPr marL="182563" lvl="0" indent="-55562">
              <a:spcBef>
                <a:spcPts val="0"/>
              </a:spcBef>
              <a:buNone/>
            </a:pPr>
            <a:r>
              <a:rPr lang="ru-RU" dirty="0"/>
              <a:t>мобильную разработку </a:t>
            </a:r>
          </a:p>
          <a:p>
            <a:pPr marL="182563" lvl="0" indent="-55562">
              <a:spcBef>
                <a:spcPts val="0"/>
              </a:spcBef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можно вести в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1С:Предприятие 8.3. или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среде </a:t>
            </a: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RhoMobile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Suite на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языках </a:t>
            </a: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HTML+CSS+JS+React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2"/>
          <p:cNvSpPr txBox="1"/>
          <p:nvPr/>
        </p:nvSpPr>
        <p:spPr>
          <a:xfrm>
            <a:off x="6227762" y="2860675"/>
            <a:ext cx="2592387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под иллюстрацию</a:t>
            </a:r>
            <a:endParaRPr/>
          </a:p>
        </p:txBody>
      </p:sp>
      <p:sp>
        <p:nvSpPr>
          <p:cNvPr id="155" name="Google Shape;155;p22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56" name="Google Shape;156;p22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7" name="Google Shape;157;p22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4C5E8C38-00E2-740F-0758-1CB308C549E5}"/>
              </a:ext>
            </a:extLst>
          </p:cNvPr>
          <p:cNvGrpSpPr/>
          <p:nvPr/>
        </p:nvGrpSpPr>
        <p:grpSpPr>
          <a:xfrm>
            <a:off x="4335143" y="1765437"/>
            <a:ext cx="4558032" cy="2422790"/>
            <a:chOff x="4335143" y="1765437"/>
            <a:chExt cx="4558032" cy="2422790"/>
          </a:xfrm>
        </p:grpSpPr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F623B29E-D944-C02C-7390-5119B7449A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99172" y="1765437"/>
              <a:ext cx="2824482" cy="624508"/>
            </a:xfrm>
            <a:prstGeom prst="rect">
              <a:avLst/>
            </a:prstGeom>
          </p:spPr>
        </p:pic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2F05C814-7ADE-402F-05CF-40AD22D2E4B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35143" y="2432367"/>
              <a:ext cx="4558032" cy="848270"/>
            </a:xfrm>
            <a:prstGeom prst="rect">
              <a:avLst/>
            </a:prstGeom>
          </p:spPr>
        </p:pic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9AA85DEF-0420-DA6B-6C5F-A31134424C3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335143" y="3267413"/>
              <a:ext cx="4558032" cy="9208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7922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1619250" y="155337"/>
            <a:ext cx="6913562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F1AF00"/>
                </a:solidFill>
              </a:rPr>
              <a:t>Мобильные приложения </a:t>
            </a:r>
            <a:br>
              <a:rPr lang="ru-RU" dirty="0">
                <a:solidFill>
                  <a:srgbClr val="F1AF00"/>
                </a:solidFill>
              </a:rPr>
            </a:br>
            <a:r>
              <a:rPr lang="ru-RU" dirty="0">
                <a:solidFill>
                  <a:srgbClr val="F1AF00"/>
                </a:solidFill>
              </a:rPr>
              <a:t>(ОС Аврора)</a:t>
            </a:r>
          </a:p>
        </p:txBody>
      </p:sp>
      <p:sp>
        <p:nvSpPr>
          <p:cNvPr id="150" name="Google Shape;150;p22"/>
          <p:cNvSpPr txBox="1">
            <a:spLocks noGrp="1"/>
          </p:cNvSpPr>
          <p:nvPr>
            <p:ph type="body" idx="1"/>
          </p:nvPr>
        </p:nvSpPr>
        <p:spPr>
          <a:xfrm>
            <a:off x="250825" y="1191101"/>
            <a:ext cx="8642350" cy="3180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случае запрета работы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 </a:t>
            </a: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Android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в России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необходим переход на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отечественную мобильную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  Аврора. Среды разработки</a:t>
            </a:r>
          </a:p>
          <a:p>
            <a:pPr marL="182563" lvl="0" indent="-55562">
              <a:spcBef>
                <a:spcPts val="0"/>
              </a:spcBef>
              <a:buNone/>
            </a:pP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Android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dirty="0"/>
              <a:t>Studio и </a:t>
            </a:r>
            <a:r>
              <a:rPr lang="ru-RU" dirty="0" err="1"/>
              <a:t>IntelliJ</a:t>
            </a:r>
            <a:r>
              <a:rPr lang="ru-RU" dirty="0"/>
              <a:t> IDEA </a:t>
            </a:r>
            <a:endParaRPr lang="ru-RU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могут быть заменены на </a:t>
            </a:r>
          </a:p>
          <a:p>
            <a:pPr marL="182563" lvl="0" indent="-55562">
              <a:spcBef>
                <a:spcPts val="0"/>
              </a:spcBef>
              <a:buNone/>
            </a:pPr>
            <a:r>
              <a:rPr lang="ru-RU" dirty="0" err="1"/>
              <a:t>RhoMobile</a:t>
            </a:r>
            <a:r>
              <a:rPr lang="ru-RU" dirty="0"/>
              <a:t> Suite и IDE Eclipse. </a:t>
            </a:r>
            <a:endParaRPr lang="ru-RU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Язык разработки </a:t>
            </a: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Kotlin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может быть заменен на языки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HTML+CSS+JS+React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2"/>
          <p:cNvSpPr txBox="1"/>
          <p:nvPr/>
        </p:nvSpPr>
        <p:spPr>
          <a:xfrm>
            <a:off x="6227762" y="2860675"/>
            <a:ext cx="2592387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</a:t>
            </a:r>
            <a:r>
              <a:rPr lang="en-US" sz="1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под </a:t>
            </a: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иллюстрацию</a:t>
            </a:r>
            <a:endParaRPr dirty="0"/>
          </a:p>
        </p:txBody>
      </p:sp>
      <p:sp>
        <p:nvSpPr>
          <p:cNvPr id="155" name="Google Shape;155;p22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56" name="Google Shape;156;p22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7" name="Google Shape;157;p22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D00D88E-C812-2898-F3D8-910BCBF9B3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8972" y="1740774"/>
            <a:ext cx="4615090" cy="2845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758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1619250" y="340003"/>
            <a:ext cx="69135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F1AF00"/>
                </a:solidFill>
              </a:rPr>
              <a:t>Базы данных</a:t>
            </a:r>
          </a:p>
        </p:txBody>
      </p:sp>
      <p:sp>
        <p:nvSpPr>
          <p:cNvPr id="150" name="Google Shape;150;p22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Базы данных от компаний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Microsoft (MS SQL Server),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IBM (IBM DB2) и Oracle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(Oracle Database и MySQL)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могут быть заменены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свободным ПО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PostgreSQL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MariaDB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или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отечественными разработками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Tarantul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</a:p>
        </p:txBody>
      </p:sp>
      <p:sp>
        <p:nvSpPr>
          <p:cNvPr id="152" name="Google Shape;152;p22"/>
          <p:cNvSpPr txBox="1"/>
          <p:nvPr/>
        </p:nvSpPr>
        <p:spPr>
          <a:xfrm>
            <a:off x="6227762" y="2860675"/>
            <a:ext cx="2592387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под иллюстрацию</a:t>
            </a:r>
            <a:endParaRPr/>
          </a:p>
        </p:txBody>
      </p:sp>
      <p:sp>
        <p:nvSpPr>
          <p:cNvPr id="155" name="Google Shape;155;p22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56" name="Google Shape;156;p22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7" name="Google Shape;157;p22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5E1EF71-8B19-4179-C892-2CE9003A4B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5429" y="1812068"/>
            <a:ext cx="4647746" cy="2689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0417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1619250" y="155337"/>
            <a:ext cx="6913562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F1AF00"/>
                </a:solidFill>
              </a:rPr>
              <a:t>Информационные системы </a:t>
            </a:r>
            <a:br>
              <a:rPr lang="ru-RU" dirty="0">
                <a:solidFill>
                  <a:srgbClr val="F1AF00"/>
                </a:solidFill>
              </a:rPr>
            </a:br>
            <a:r>
              <a:rPr lang="ru-RU" dirty="0">
                <a:solidFill>
                  <a:srgbClr val="F1AF00"/>
                </a:solidFill>
              </a:rPr>
              <a:t>для автоматизации предприятий</a:t>
            </a:r>
          </a:p>
        </p:txBody>
      </p:sp>
      <p:sp>
        <p:nvSpPr>
          <p:cNvPr id="150" name="Google Shape;150;p22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Продукты компаний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Microsoft (MS Dynamics ERP),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Oracle (Oracle ERP) и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SAP R/3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могут быть заменены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продуктами компании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«1С» (на платформе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1С:Предприятие 8.3 и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1С-Битрикс).</a:t>
            </a:r>
          </a:p>
        </p:txBody>
      </p:sp>
      <p:sp>
        <p:nvSpPr>
          <p:cNvPr id="152" name="Google Shape;152;p22"/>
          <p:cNvSpPr txBox="1"/>
          <p:nvPr/>
        </p:nvSpPr>
        <p:spPr>
          <a:xfrm>
            <a:off x="6227762" y="2860675"/>
            <a:ext cx="2592387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</a:t>
            </a:r>
            <a:r>
              <a:rPr lang="en-US" sz="1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под </a:t>
            </a: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иллюстрацию</a:t>
            </a:r>
            <a:endParaRPr dirty="0"/>
          </a:p>
        </p:txBody>
      </p:sp>
      <p:sp>
        <p:nvSpPr>
          <p:cNvPr id="155" name="Google Shape;155;p22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56" name="Google Shape;156;p22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7" name="Google Shape;157;p22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4F0E11A-8FA8-0EAD-3B9B-617C27CFD4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956" y="2105025"/>
            <a:ext cx="4923219" cy="232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446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1619250" y="3329"/>
            <a:ext cx="6913562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F1AF00"/>
                </a:solidFill>
              </a:rPr>
              <a:t>Средства автоматизации администрирования </a:t>
            </a:r>
            <a:br>
              <a:rPr lang="ru-RU" dirty="0">
                <a:solidFill>
                  <a:srgbClr val="F1AF00"/>
                </a:solidFill>
              </a:rPr>
            </a:br>
            <a:r>
              <a:rPr lang="ru-RU" dirty="0">
                <a:solidFill>
                  <a:srgbClr val="F1AF00"/>
                </a:solidFill>
              </a:rPr>
              <a:t>информационных систем</a:t>
            </a:r>
          </a:p>
        </p:txBody>
      </p:sp>
      <p:sp>
        <p:nvSpPr>
          <p:cNvPr id="150" name="Google Shape;150;p22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ОС Linux сохраняет работоспособность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инструмент </a:t>
            </a: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Bash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Для редактирования скриптов можно использовать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Visual Studio Code. Продукт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Microsoft (</a:t>
            </a: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PowerShell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может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быть заменен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кроссплатформенным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инструментом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1С:Исполнитель. Для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редактирования скриптов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можно использовать 1С:EDT.</a:t>
            </a:r>
          </a:p>
        </p:txBody>
      </p:sp>
      <p:sp>
        <p:nvSpPr>
          <p:cNvPr id="152" name="Google Shape;152;p22"/>
          <p:cNvSpPr txBox="1"/>
          <p:nvPr/>
        </p:nvSpPr>
        <p:spPr>
          <a:xfrm>
            <a:off x="6227762" y="2860675"/>
            <a:ext cx="2592387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</a:t>
            </a:r>
            <a:r>
              <a:rPr lang="en-US" sz="10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под </a:t>
            </a:r>
            <a:r>
              <a:rPr lang="en-US" sz="10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иллюстрацию</a:t>
            </a:r>
            <a:endParaRPr dirty="0"/>
          </a:p>
        </p:txBody>
      </p:sp>
      <p:sp>
        <p:nvSpPr>
          <p:cNvPr id="155" name="Google Shape;155;p22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56" name="Google Shape;156;p22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7" name="Google Shape;157;p22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30E1B96-99C1-1C61-3AB8-3DDA009458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9758" y="2126796"/>
            <a:ext cx="4756961" cy="242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170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1619250" y="340003"/>
            <a:ext cx="69135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F1AF00"/>
                </a:solidFill>
              </a:rPr>
              <a:t>Искусственный интеллект</a:t>
            </a:r>
          </a:p>
        </p:txBody>
      </p:sp>
      <p:sp>
        <p:nvSpPr>
          <p:cNvPr id="150" name="Google Shape;150;p22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Для разработки приложений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искусственного интеллекта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используются свободные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библиотеки, поэтому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никаких последствий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для этой области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санкции не несут.</a:t>
            </a:r>
          </a:p>
        </p:txBody>
      </p:sp>
      <p:sp>
        <p:nvSpPr>
          <p:cNvPr id="152" name="Google Shape;152;p22"/>
          <p:cNvSpPr txBox="1"/>
          <p:nvPr/>
        </p:nvSpPr>
        <p:spPr>
          <a:xfrm>
            <a:off x="6227762" y="2860675"/>
            <a:ext cx="2592387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под иллюстрацию</a:t>
            </a:r>
            <a:endParaRPr/>
          </a:p>
        </p:txBody>
      </p:sp>
      <p:sp>
        <p:nvSpPr>
          <p:cNvPr id="155" name="Google Shape;155;p22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56" name="Google Shape;156;p22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7" name="Google Shape;157;p22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B3323FB-908C-213F-DC4D-0F1F79721C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8999" y="2464077"/>
            <a:ext cx="5157663" cy="1816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43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1619250" y="155337"/>
            <a:ext cx="6913562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F1AF00"/>
                </a:solidFill>
              </a:rPr>
              <a:t>Средства организации </a:t>
            </a:r>
            <a:br>
              <a:rPr lang="ru-RU" dirty="0">
                <a:solidFill>
                  <a:srgbClr val="F1AF00"/>
                </a:solidFill>
              </a:rPr>
            </a:br>
            <a:r>
              <a:rPr lang="ru-RU" dirty="0">
                <a:solidFill>
                  <a:srgbClr val="F1AF00"/>
                </a:solidFill>
              </a:rPr>
              <a:t>разработки</a:t>
            </a:r>
          </a:p>
        </p:txBody>
      </p:sp>
      <p:sp>
        <p:nvSpPr>
          <p:cNvPr id="150" name="Google Shape;150;p22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Для </a:t>
            </a:r>
            <a:r>
              <a:rPr lang="ru-RU" dirty="0"/>
              <a:t>групповой разработки м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ожно использовать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свободное ПО 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и </a:t>
            </a: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Fossil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для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развертывания репозиториев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российских </a:t>
            </a:r>
            <a:r>
              <a:rPr lang="ru-RU" dirty="0"/>
              <a:t>к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омпаний.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Управление проектом можно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вести с помощью свободного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 </a:t>
            </a: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ProjectLibre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Поддержка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работы команды разработчиков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dirty="0"/>
              <a:t>в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озможна с помощью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dirty="0"/>
              <a:t>о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течественного сервиса </a:t>
            </a: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YouGile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152" name="Google Shape;152;p22"/>
          <p:cNvSpPr txBox="1"/>
          <p:nvPr/>
        </p:nvSpPr>
        <p:spPr>
          <a:xfrm>
            <a:off x="6227762" y="2860675"/>
            <a:ext cx="2592387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под иллюстрацию</a:t>
            </a:r>
            <a:endParaRPr/>
          </a:p>
        </p:txBody>
      </p:sp>
      <p:sp>
        <p:nvSpPr>
          <p:cNvPr id="155" name="Google Shape;155;p22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56" name="Google Shape;156;p22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7" name="Google Shape;157;p22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6A5388C-7A82-C328-FFBE-3A0826D5CE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7773" y="1849692"/>
            <a:ext cx="4575402" cy="260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429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1619250" y="155337"/>
            <a:ext cx="6913562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F1AF00"/>
                </a:solidFill>
              </a:rPr>
              <a:t>Мессенджеры и </a:t>
            </a:r>
            <a:br>
              <a:rPr lang="ru-RU" dirty="0">
                <a:solidFill>
                  <a:srgbClr val="F1AF00"/>
                </a:solidFill>
              </a:rPr>
            </a:br>
            <a:r>
              <a:rPr lang="ru-RU" dirty="0">
                <a:solidFill>
                  <a:srgbClr val="F1AF00"/>
                </a:solidFill>
              </a:rPr>
              <a:t>корпоративные мессенджеры</a:t>
            </a:r>
          </a:p>
        </p:txBody>
      </p:sp>
      <p:sp>
        <p:nvSpPr>
          <p:cNvPr id="150" name="Google Shape;150;p22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Зарубежные средства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видеообщения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коммуникации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(MS </a:t>
            </a: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Teams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Zoom, </a:t>
            </a: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Discord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WhatsApp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могут быть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Заменены отечественным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VK </a:t>
            </a: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Teams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Telegram.</a:t>
            </a:r>
          </a:p>
        </p:txBody>
      </p:sp>
      <p:sp>
        <p:nvSpPr>
          <p:cNvPr id="152" name="Google Shape;152;p22"/>
          <p:cNvSpPr txBox="1"/>
          <p:nvPr/>
        </p:nvSpPr>
        <p:spPr>
          <a:xfrm>
            <a:off x="6227762" y="2860675"/>
            <a:ext cx="2592387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под иллюстрацию</a:t>
            </a:r>
            <a:endParaRPr/>
          </a:p>
        </p:txBody>
      </p:sp>
      <p:sp>
        <p:nvSpPr>
          <p:cNvPr id="155" name="Google Shape;155;p22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56" name="Google Shape;156;p22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7" name="Google Shape;157;p22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BB7EB75-8D08-B9A3-646B-887951AF8E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053" y="1761669"/>
            <a:ext cx="4661553" cy="263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920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5"/>
          <p:cNvSpPr txBox="1">
            <a:spLocks noGrp="1"/>
          </p:cNvSpPr>
          <p:nvPr>
            <p:ph type="title"/>
          </p:nvPr>
        </p:nvSpPr>
        <p:spPr>
          <a:xfrm>
            <a:off x="1619250" y="340003"/>
            <a:ext cx="69135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rPr>
              <a:t>Выводы</a:t>
            </a:r>
            <a:endParaRPr sz="2400" b="1" dirty="0">
              <a:solidFill>
                <a:srgbClr val="F1A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5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endParaRPr lang="ru-RU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27001" marR="0" lvl="0" indent="0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</a:pPr>
            <a:r>
              <a:rPr lang="ru-RU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Россия имеет все необходимые компетенции, чтобы в дальнейшем полностью поддерживать высокотехнологичное функционирование и цифровизацию экономики. Необходимо отказаться от использования неподдерживаемых технологий западных компаний и вместо них применять либо продукты от отечественных компаний, либо открытое программное обеспечение, распространение которого не может быть запрещено.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25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92" name="Google Shape;192;p25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93" name="Google Shape;193;p25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7319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 txBox="1">
            <a:spLocks noGrp="1"/>
          </p:cNvSpPr>
          <p:nvPr>
            <p:ph type="body" idx="1"/>
          </p:nvPr>
        </p:nvSpPr>
        <p:spPr>
          <a:xfrm>
            <a:off x="250825" y="1260475"/>
            <a:ext cx="4248150" cy="6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 b="1">
              <a:solidFill>
                <a:srgbClr val="F1AF00"/>
              </a:solidFill>
            </a:endParaRPr>
          </a:p>
        </p:txBody>
      </p:sp>
      <p:sp>
        <p:nvSpPr>
          <p:cNvPr id="174" name="Google Shape;174;p24"/>
          <p:cNvSpPr txBox="1">
            <a:spLocks noGrp="1"/>
          </p:cNvSpPr>
          <p:nvPr>
            <p:ph type="body" idx="1"/>
          </p:nvPr>
        </p:nvSpPr>
        <p:spPr>
          <a:xfrm>
            <a:off x="250825" y="1879600"/>
            <a:ext cx="4248150" cy="263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marR="0" lvl="0" indent="-55562" algn="ctr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Костиков Павел Алексеевич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4"/>
          <p:cNvSpPr txBox="1">
            <a:spLocks noGrp="1"/>
          </p:cNvSpPr>
          <p:nvPr>
            <p:ph type="body" idx="1"/>
          </p:nvPr>
        </p:nvSpPr>
        <p:spPr>
          <a:xfrm>
            <a:off x="4629150" y="1260475"/>
            <a:ext cx="4264025" cy="6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 b="1">
              <a:solidFill>
                <a:srgbClr val="F1AF00"/>
              </a:solidFill>
            </a:endParaRPr>
          </a:p>
        </p:txBody>
      </p:sp>
      <p:sp>
        <p:nvSpPr>
          <p:cNvPr id="176" name="Google Shape;176;p24"/>
          <p:cNvSpPr txBox="1">
            <a:spLocks noGrp="1"/>
          </p:cNvSpPr>
          <p:nvPr>
            <p:ph type="body" idx="2"/>
          </p:nvPr>
        </p:nvSpPr>
        <p:spPr>
          <a:xfrm>
            <a:off x="4629150" y="1879600"/>
            <a:ext cx="4264025" cy="263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marR="0" lvl="0" indent="-55562" algn="ctr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en-US" b="1" dirty="0"/>
              <a:t>kostikov_pavel@mail.ru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4"/>
          <p:cNvSpPr txBox="1">
            <a:spLocks noGrp="1"/>
          </p:cNvSpPr>
          <p:nvPr>
            <p:ph type="title"/>
          </p:nvPr>
        </p:nvSpPr>
        <p:spPr>
          <a:xfrm>
            <a:off x="1619250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F1AF00"/>
                </a:solidFill>
              </a:rPr>
              <a:t>Контакты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80" name="Google Shape;180;p24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81" name="Google Shape;181;p24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82" name="Google Shape;182;p24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19</a:t>
            </a:fld>
            <a:endParaRPr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B537D54-735D-358D-522E-DA76286EE8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2277075"/>
            <a:ext cx="2307931" cy="2307931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C0AA8A8-F0F9-17C0-61CC-4825EEA6BC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6029" y="2238618"/>
            <a:ext cx="1763486" cy="226693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5"/>
          <p:cNvSpPr txBox="1">
            <a:spLocks noGrp="1"/>
          </p:cNvSpPr>
          <p:nvPr>
            <p:ph type="title"/>
          </p:nvPr>
        </p:nvSpPr>
        <p:spPr>
          <a:xfrm>
            <a:off x="1619250" y="340003"/>
            <a:ext cx="69135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F1AF00"/>
                </a:solidFill>
                <a:latin typeface="Arial"/>
                <a:ea typeface="Arial"/>
                <a:cs typeface="Arial"/>
                <a:sym typeface="Arial"/>
              </a:rPr>
              <a:t>Ситуация на IT-рынке в России</a:t>
            </a:r>
            <a:endParaRPr sz="2400" b="1" dirty="0">
              <a:solidFill>
                <a:srgbClr val="F1A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5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endParaRPr lang="ru-RU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69901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Многие западные компании, которые работали в IT-секторе, </a:t>
            </a:r>
          </a:p>
          <a:p>
            <a:pPr marL="127001" marR="0" lvl="0" indent="0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</a:pPr>
            <a:r>
              <a:rPr lang="ru-RU" dirty="0">
                <a:latin typeface="+mn-lt"/>
              </a:rPr>
              <a:t>	</a:t>
            </a:r>
            <a:r>
              <a:rPr lang="ru-RU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ушли с рынка и перестали оказывать услуги </a:t>
            </a:r>
          </a:p>
          <a:p>
            <a:pPr marL="127001" marR="0" lvl="0" indent="0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</a:pPr>
            <a:r>
              <a:rPr lang="ru-RU" dirty="0">
                <a:latin typeface="+mn-lt"/>
              </a:rPr>
              <a:t>	</a:t>
            </a:r>
            <a:r>
              <a:rPr lang="ru-RU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(в том числе ранее оплаченные потребителями). </a:t>
            </a:r>
          </a:p>
          <a:p>
            <a:pPr marL="127001" marR="0" lvl="0" indent="0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</a:pPr>
            <a:endParaRPr lang="ru-RU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469901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Отечественные компании столкнулись с беспрецедентными </a:t>
            </a:r>
          </a:p>
          <a:p>
            <a:pPr marL="584201" lvl="1" indent="0">
              <a:spcBef>
                <a:spcPts val="0"/>
              </a:spcBef>
              <a:buSzPts val="2000"/>
            </a:pPr>
            <a:r>
              <a:rPr lang="ru-RU" sz="2000" dirty="0">
                <a:latin typeface="+mn-lt"/>
              </a:rPr>
              <a:t>	</a:t>
            </a:r>
            <a:r>
              <a:rPr lang="ru-RU" sz="2000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по своему масштабу кибератаками. </a:t>
            </a:r>
          </a:p>
          <a:p>
            <a:pPr marL="584201" lvl="1" indent="0">
              <a:spcBef>
                <a:spcPts val="0"/>
              </a:spcBef>
              <a:buSzPts val="2000"/>
            </a:pPr>
            <a:endParaRPr lang="ru-RU" sz="2000" dirty="0">
              <a:solidFill>
                <a:schemeClr val="dk1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469901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dk1"/>
                </a:solidFill>
                <a:latin typeface="+mn-lt"/>
                <a:ea typeface="Arial"/>
                <a:cs typeface="Arial"/>
                <a:sym typeface="Arial"/>
              </a:rPr>
              <a:t>Зарубежные компании пытаются спровоцировать выезд 	российских IT-специалистов за рубеж.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25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92" name="Google Shape;192;p25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93" name="Google Shape;193;p25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9955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6"/>
          <p:cNvSpPr txBox="1">
            <a:spLocks noGrp="1"/>
          </p:cNvSpPr>
          <p:nvPr>
            <p:ph type="ctrTitle"/>
          </p:nvPr>
        </p:nvSpPr>
        <p:spPr>
          <a:xfrm>
            <a:off x="250825" y="2095500"/>
            <a:ext cx="8642350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СПАСИБО </a:t>
            </a:r>
            <a:br>
              <a:rPr lang="en-US" sz="3200" b="1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ЗА ВНИМАНИЕ!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1619250" y="339725"/>
            <a:ext cx="69135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F1AF00"/>
                </a:solidFill>
              </a:rPr>
              <a:t>Операционные системы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50" name="Google Shape;150;p22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MS </a:t>
            </a:r>
            <a:r>
              <a:rPr lang="ru-RU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Windows </a:t>
            </a:r>
            <a:r>
              <a:rPr lang="ru-RU"/>
              <a:t>может</a:t>
            </a:r>
            <a:r>
              <a:rPr lang="ru-RU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быть заменен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альтернативные операционные системы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 отечественных разработчиков.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2"/>
          <p:cNvSpPr txBox="1"/>
          <p:nvPr/>
        </p:nvSpPr>
        <p:spPr>
          <a:xfrm>
            <a:off x="6227762" y="2860675"/>
            <a:ext cx="2592387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под иллюстрацию</a:t>
            </a:r>
            <a:endParaRPr/>
          </a:p>
        </p:txBody>
      </p:sp>
      <p:sp>
        <p:nvSpPr>
          <p:cNvPr id="155" name="Google Shape;155;p22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56" name="Google Shape;156;p22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7" name="Google Shape;157;p22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DF8A00C-B677-057E-9B51-60D9A4A1E2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3943" y="2367935"/>
            <a:ext cx="5624154" cy="20516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1619250" y="339725"/>
            <a:ext cx="691356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F1AF00"/>
                </a:solidFill>
              </a:rPr>
              <a:t>Приложения для компьютеров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50" name="Google Shape;150;p22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Офисный пакет от компании Microsoft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может быть заменен свободным программным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обеспечением </a:t>
            </a: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LibreOffice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или отечественным </a:t>
            </a: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МойОфис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2"/>
          <p:cNvSpPr txBox="1"/>
          <p:nvPr/>
        </p:nvSpPr>
        <p:spPr>
          <a:xfrm>
            <a:off x="6227762" y="2860675"/>
            <a:ext cx="2592387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под иллюстрацию</a:t>
            </a:r>
            <a:endParaRPr/>
          </a:p>
        </p:txBody>
      </p:sp>
      <p:sp>
        <p:nvSpPr>
          <p:cNvPr id="155" name="Google Shape;155;p22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56" name="Google Shape;156;p22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7" name="Google Shape;157;p22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F61ABFC-C910-CC90-57F6-E68F341B28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531" y="2832100"/>
            <a:ext cx="6073644" cy="1463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71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1619250" y="155337"/>
            <a:ext cx="6913562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F1AF00"/>
                </a:solidFill>
              </a:rPr>
              <a:t>Программное обеспечение </a:t>
            </a:r>
            <a:br>
              <a:rPr lang="ru-RU" dirty="0">
                <a:solidFill>
                  <a:srgbClr val="F1AF00"/>
                </a:solidFill>
              </a:rPr>
            </a:br>
            <a:r>
              <a:rPr lang="ru-RU" dirty="0">
                <a:solidFill>
                  <a:srgbClr val="F1AF00"/>
                </a:solidFill>
              </a:rPr>
              <a:t>для моделирования систем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50" name="Google Shape;150;p22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Пакет математического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моделирования </a:t>
            </a: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Matlab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может быть заменен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свободным программным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обеспечением </a:t>
            </a: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Scilab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или отечественным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SimInTech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2"/>
          <p:cNvSpPr txBox="1"/>
          <p:nvPr/>
        </p:nvSpPr>
        <p:spPr>
          <a:xfrm>
            <a:off x="6227762" y="2860675"/>
            <a:ext cx="2592387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под иллюстрацию</a:t>
            </a:r>
            <a:endParaRPr/>
          </a:p>
        </p:txBody>
      </p:sp>
      <p:sp>
        <p:nvSpPr>
          <p:cNvPr id="155" name="Google Shape;155;p22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56" name="Google Shape;156;p22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7" name="Google Shape;157;p22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1D0FCAF-05D9-2772-1DF4-6F5FA5B688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2699095"/>
            <a:ext cx="5768975" cy="181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754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1619250" y="155337"/>
            <a:ext cx="6913562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F1AF00"/>
                </a:solidFill>
              </a:rPr>
              <a:t>Низкоуровневое </a:t>
            </a:r>
            <a:br>
              <a:rPr lang="ru-RU" dirty="0">
                <a:solidFill>
                  <a:srgbClr val="F1AF00"/>
                </a:solidFill>
              </a:rPr>
            </a:br>
            <a:r>
              <a:rPr lang="ru-RU" dirty="0">
                <a:solidFill>
                  <a:srgbClr val="F1AF00"/>
                </a:solidFill>
              </a:rPr>
              <a:t>программирование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50" name="Google Shape;150;p22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Среда разработки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MS Visual Studio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может быть заменена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Visual Studio Code.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Языки разработки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остаются прежними: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С, С++, </a:t>
            </a: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Rust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2"/>
          <p:cNvSpPr txBox="1"/>
          <p:nvPr/>
        </p:nvSpPr>
        <p:spPr>
          <a:xfrm>
            <a:off x="6227762" y="2860675"/>
            <a:ext cx="2592387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под иллюстрацию</a:t>
            </a:r>
            <a:endParaRPr/>
          </a:p>
        </p:txBody>
      </p:sp>
      <p:sp>
        <p:nvSpPr>
          <p:cNvPr id="155" name="Google Shape;155;p22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56" name="Google Shape;156;p22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7" name="Google Shape;157;p22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/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D6D705F7-CC6B-5D2A-8E7F-D87FDFF1E3D3}"/>
              </a:ext>
            </a:extLst>
          </p:cNvPr>
          <p:cNvGrpSpPr/>
          <p:nvPr/>
        </p:nvGrpSpPr>
        <p:grpSpPr>
          <a:xfrm>
            <a:off x="3260222" y="1950012"/>
            <a:ext cx="5632954" cy="2378397"/>
            <a:chOff x="3260222" y="1950012"/>
            <a:chExt cx="5632954" cy="2378397"/>
          </a:xfrm>
        </p:grpSpPr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B6D4DE9A-E842-D7A9-6E65-7406EC5F26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60222" y="1950012"/>
              <a:ext cx="5632954" cy="1243445"/>
            </a:xfrm>
            <a:prstGeom prst="rect">
              <a:avLst/>
            </a:prstGeom>
          </p:spPr>
        </p:pic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3F8FD255-86D0-A92A-59CF-98B5203B86F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60222" y="3274419"/>
              <a:ext cx="5601204" cy="10539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19158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1619250" y="155337"/>
            <a:ext cx="6913562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F1AF00"/>
                </a:solidFill>
              </a:rPr>
              <a:t>Высокоуровневое </a:t>
            </a:r>
            <a:br>
              <a:rPr lang="ru-RU" dirty="0">
                <a:solidFill>
                  <a:srgbClr val="F1AF00"/>
                </a:solidFill>
              </a:rPr>
            </a:br>
            <a:r>
              <a:rPr lang="ru-RU" dirty="0">
                <a:solidFill>
                  <a:srgbClr val="F1AF00"/>
                </a:solidFill>
              </a:rPr>
              <a:t>программирование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50" name="Google Shape;150;p22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Среда разработки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MS Visual Studio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может быть заменена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IDE Eclipse.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Язык разработки C#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может быть изменён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Java.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2"/>
          <p:cNvSpPr txBox="1"/>
          <p:nvPr/>
        </p:nvSpPr>
        <p:spPr>
          <a:xfrm>
            <a:off x="6227762" y="2860675"/>
            <a:ext cx="2592387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под иллюстрацию</a:t>
            </a:r>
            <a:endParaRPr/>
          </a:p>
        </p:txBody>
      </p:sp>
      <p:sp>
        <p:nvSpPr>
          <p:cNvPr id="155" name="Google Shape;155;p22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56" name="Google Shape;156;p22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7" name="Google Shape;157;p22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A87421E0-A1A1-B49E-4CA7-B417BB61D27E}"/>
              </a:ext>
            </a:extLst>
          </p:cNvPr>
          <p:cNvGrpSpPr/>
          <p:nvPr/>
        </p:nvGrpSpPr>
        <p:grpSpPr>
          <a:xfrm>
            <a:off x="3425852" y="1896214"/>
            <a:ext cx="5500434" cy="2505316"/>
            <a:chOff x="3425852" y="1896214"/>
            <a:chExt cx="5500434" cy="2505316"/>
          </a:xfrm>
        </p:grpSpPr>
        <p:pic>
          <p:nvPicPr>
            <p:cNvPr id="2" name="Рисунок 1">
              <a:extLst>
                <a:ext uri="{FF2B5EF4-FFF2-40B4-BE49-F238E27FC236}">
                  <a16:creationId xmlns:a16="http://schemas.microsoft.com/office/drawing/2014/main" id="{B14C8192-C947-F770-C513-4091CE8E33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25852" y="1896214"/>
              <a:ext cx="5500434" cy="1214192"/>
            </a:xfrm>
            <a:prstGeom prst="rect">
              <a:avLst/>
            </a:prstGeom>
          </p:spPr>
        </p:pic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89B5A5DE-13D5-387A-DA0E-46163141512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25852" y="3188193"/>
              <a:ext cx="5467323" cy="12133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87311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1619250" y="340003"/>
            <a:ext cx="69135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1AF00"/>
                </a:solidFill>
              </a:rPr>
              <a:t>WEB (front-end)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50" name="Google Shape;150;p22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Среда разработки </a:t>
            </a: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WebStorm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может быть заменена на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Visual Studio Code.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Языки разработки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HTML+CSS+JS, как и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популярные фреймворки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(например </a:t>
            </a: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React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остаются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 дополняются новой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технологией компании «1С»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1С:Предприятие.Элемент.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2"/>
          <p:cNvSpPr txBox="1"/>
          <p:nvPr/>
        </p:nvSpPr>
        <p:spPr>
          <a:xfrm>
            <a:off x="6227762" y="2860675"/>
            <a:ext cx="2592387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под иллюстрацию</a:t>
            </a:r>
            <a:endParaRPr/>
          </a:p>
        </p:txBody>
      </p:sp>
      <p:sp>
        <p:nvSpPr>
          <p:cNvPr id="155" name="Google Shape;155;p22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56" name="Google Shape;156;p22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7" name="Google Shape;157;p22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/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75FDB792-02CC-2485-1943-47DB1AA4C5E7}"/>
              </a:ext>
            </a:extLst>
          </p:cNvPr>
          <p:cNvGrpSpPr/>
          <p:nvPr/>
        </p:nvGrpSpPr>
        <p:grpSpPr>
          <a:xfrm>
            <a:off x="4489821" y="1821076"/>
            <a:ext cx="4403354" cy="2695361"/>
            <a:chOff x="4489821" y="1821076"/>
            <a:chExt cx="4403354" cy="2695361"/>
          </a:xfrm>
        </p:grpSpPr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3249530E-6044-EE42-079C-7B5D5FD1672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89821" y="1821076"/>
              <a:ext cx="4403354" cy="989643"/>
            </a:xfrm>
            <a:prstGeom prst="rect">
              <a:avLst/>
            </a:prstGeom>
          </p:spPr>
        </p:pic>
        <p:pic>
          <p:nvPicPr>
            <p:cNvPr id="4" name="Рисунок 3">
              <a:extLst>
                <a:ext uri="{FF2B5EF4-FFF2-40B4-BE49-F238E27FC236}">
                  <a16:creationId xmlns:a16="http://schemas.microsoft.com/office/drawing/2014/main" id="{820A94DA-CEE1-9882-6C62-A70ED4BD5E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66764" y="2799833"/>
              <a:ext cx="3256110" cy="1218953"/>
            </a:xfrm>
            <a:prstGeom prst="rect">
              <a:avLst/>
            </a:prstGeom>
          </p:spPr>
        </p:pic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D1485841-8EE6-0F1B-0D79-B934C048068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89821" y="4022295"/>
              <a:ext cx="4403354" cy="4941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0417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title"/>
          </p:nvPr>
        </p:nvSpPr>
        <p:spPr>
          <a:xfrm>
            <a:off x="1619250" y="340003"/>
            <a:ext cx="69135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F1AF00"/>
                </a:solidFill>
              </a:rPr>
              <a:t>WEB (back-end)</a:t>
            </a:r>
            <a:endParaRPr dirty="0">
              <a:solidFill>
                <a:srgbClr val="F1AF00"/>
              </a:solidFill>
            </a:endParaRPr>
          </a:p>
        </p:txBody>
      </p:sp>
      <p:sp>
        <p:nvSpPr>
          <p:cNvPr id="150" name="Google Shape;150;p22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Среда разработки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WebStorm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может быть заменена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Visual Studio Code.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Устаревающий язык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разработки PHP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может быть заменен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современный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F1AF00"/>
              </a:buClr>
              <a:buSzPts val="2000"/>
              <a:buFont typeface="Noto Sans Symbols"/>
              <a:buNone/>
            </a:pPr>
            <a:r>
              <a:rPr lang="ru-RU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Golang</a:t>
            </a:r>
            <a:r>
              <a:rPr lang="ru-RU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2"/>
          <p:cNvSpPr txBox="1"/>
          <p:nvPr/>
        </p:nvSpPr>
        <p:spPr>
          <a:xfrm>
            <a:off x="6227762" y="2860675"/>
            <a:ext cx="2592387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под иллюстрацию</a:t>
            </a:r>
            <a:endParaRPr/>
          </a:p>
        </p:txBody>
      </p:sp>
      <p:sp>
        <p:nvSpPr>
          <p:cNvPr id="155" name="Google Shape;155;p22"/>
          <p:cNvSpPr txBox="1"/>
          <p:nvPr/>
        </p:nvSpPr>
        <p:spPr>
          <a:xfrm>
            <a:off x="250825" y="4751387"/>
            <a:ext cx="21605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31 января – 01 февраля 2023 года </a:t>
            </a:r>
            <a:endParaRPr/>
          </a:p>
        </p:txBody>
      </p:sp>
      <p:sp>
        <p:nvSpPr>
          <p:cNvPr id="156" name="Google Shape;156;p22"/>
          <p:cNvSpPr txBox="1"/>
          <p:nvPr/>
        </p:nvSpPr>
        <p:spPr>
          <a:xfrm>
            <a:off x="2411412" y="4660900"/>
            <a:ext cx="5905500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XXIII международная научно-практическая конференция</a:t>
            </a:r>
            <a:b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57" name="Google Shape;157;p22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/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8B42C2EA-7801-1EB4-BE2B-E3B3DF035DCF}"/>
              </a:ext>
            </a:extLst>
          </p:cNvPr>
          <p:cNvGrpSpPr/>
          <p:nvPr/>
        </p:nvGrpSpPr>
        <p:grpSpPr>
          <a:xfrm>
            <a:off x="3399740" y="1866719"/>
            <a:ext cx="5493435" cy="2451688"/>
            <a:chOff x="3399740" y="1866719"/>
            <a:chExt cx="5493435" cy="2451688"/>
          </a:xfrm>
        </p:grpSpPr>
        <p:pic>
          <p:nvPicPr>
            <p:cNvPr id="2" name="Рисунок 1">
              <a:extLst>
                <a:ext uri="{FF2B5EF4-FFF2-40B4-BE49-F238E27FC236}">
                  <a16:creationId xmlns:a16="http://schemas.microsoft.com/office/drawing/2014/main" id="{1B084AD5-FC16-ABD7-B922-3B4B62FA1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99740" y="1866719"/>
              <a:ext cx="5468747" cy="1229087"/>
            </a:xfrm>
            <a:prstGeom prst="rect">
              <a:avLst/>
            </a:prstGeom>
          </p:spPr>
        </p:pic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1E332EFF-893B-122F-6DCE-7287611E49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44644" y="3138122"/>
              <a:ext cx="5448531" cy="11802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144694"/>
      </p:ext>
    </p:extLst>
  </p:cSld>
  <p:clrMapOvr>
    <a:masterClrMapping/>
  </p:clrMapOvr>
</p:sld>
</file>

<file path=ppt/theme/theme1.xml><?xml version="1.0" encoding="utf-8"?>
<a:theme xmlns:a="http://schemas.openxmlformats.org/drawingml/2006/main" name="4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1006</Words>
  <Application>Microsoft Office PowerPoint</Application>
  <PresentationFormat>Произвольный</PresentationFormat>
  <Paragraphs>224</Paragraphs>
  <Slides>20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Noto Sans Symbols</vt:lpstr>
      <vt:lpstr>4_Оформление по умолчанию</vt:lpstr>
      <vt:lpstr>6_Оформление по умолчанию</vt:lpstr>
      <vt:lpstr>9_Оформление по умолчанию</vt:lpstr>
      <vt:lpstr>Актуальный технологический стек для программистов в России</vt:lpstr>
      <vt:lpstr>Ситуация на IT-рынке в России</vt:lpstr>
      <vt:lpstr>Операционные системы</vt:lpstr>
      <vt:lpstr>Приложения для компьютеров</vt:lpstr>
      <vt:lpstr>Программное обеспечение  для моделирования систем</vt:lpstr>
      <vt:lpstr>Низкоуровневое  программирование</vt:lpstr>
      <vt:lpstr>Высокоуровневое  программирование</vt:lpstr>
      <vt:lpstr>WEB (front-end)</vt:lpstr>
      <vt:lpstr>WEB (back-end)</vt:lpstr>
      <vt:lpstr>Мобильные приложения  (ОС Android)</vt:lpstr>
      <vt:lpstr>Мобильные приложения  (ОС Аврора)</vt:lpstr>
      <vt:lpstr>Базы данных</vt:lpstr>
      <vt:lpstr>Информационные системы  для автоматизации предприятий</vt:lpstr>
      <vt:lpstr>Средства автоматизации администрирования  информационных систем</vt:lpstr>
      <vt:lpstr>Искусственный интеллект</vt:lpstr>
      <vt:lpstr>Средства организации  разработки</vt:lpstr>
      <vt:lpstr>Мессенджеры и  корпоративные мессенджеры</vt:lpstr>
      <vt:lpstr>Выводы</vt:lpstr>
      <vt:lpstr>Контакты</vt:lpstr>
      <vt:lpstr>СПАСИБО 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к оформлению презентации</dc:title>
  <dc:creator>Павел</dc:creator>
  <cp:lastModifiedBy>Костикова Софья Павловна</cp:lastModifiedBy>
  <cp:revision>10</cp:revision>
  <dcterms:modified xsi:type="dcterms:W3CDTF">2023-01-19T08:50:24Z</dcterms:modified>
</cp:coreProperties>
</file>